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SemiBold" panose="020B070305020300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0F08A6-78A4-48B0-A380-CD165F54962C}">
  <a:tblStyle styleId="{350F08A6-78A4-48B0-A380-CD165F549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алерий Смекалов" userId="fa851b924f7f3075" providerId="LiveId" clId="{8AD859FA-9995-4F9A-A8B8-3C9BB629DEDF}"/>
    <pc:docChg chg="undo custSel modSld">
      <pc:chgData name="Валерий Смекалов" userId="fa851b924f7f3075" providerId="LiveId" clId="{8AD859FA-9995-4F9A-A8B8-3C9BB629DEDF}" dt="2023-04-26T15:36:31.343" v="1" actId="1076"/>
      <pc:docMkLst>
        <pc:docMk/>
      </pc:docMkLst>
      <pc:sldChg chg="modSp mod">
        <pc:chgData name="Валерий Смекалов" userId="fa851b924f7f3075" providerId="LiveId" clId="{8AD859FA-9995-4F9A-A8B8-3C9BB629DEDF}" dt="2023-04-26T15:36:31.343" v="1" actId="1076"/>
        <pc:sldMkLst>
          <pc:docMk/>
          <pc:sldMk cId="0" sldId="273"/>
        </pc:sldMkLst>
        <pc:spChg chg="mod">
          <ac:chgData name="Валерий Смекалов" userId="fa851b924f7f3075" providerId="LiveId" clId="{8AD859FA-9995-4F9A-A8B8-3C9BB629DEDF}" dt="2023-04-26T15:36:31.343" v="1" actId="1076"/>
          <ac:spMkLst>
            <pc:docMk/>
            <pc:sldMk cId="0" sldId="273"/>
            <ac:spMk id="2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989a6ce7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989a6ce7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88ad15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989a6ce7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989a6ce7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527dff478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527dff478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989a6ce7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989a6ce7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722c5261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722c5261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989a6ce7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989a6ce7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81ba7d4ae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081ba7d4ae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989a6ce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3989a6ce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989a6ce7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13989a6ce7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527dff47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527dff47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27dff47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5527dff47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527dff478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5527dff478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989a6ce7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3989a6ce7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656f2432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1656f2432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722c5261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14722c5261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938b3b93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15938b3b93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527dff478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15527dff478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989a6ce7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g13989a6ce7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989a6ce7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989a6ce7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989a6ce7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989a6ce7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88ad1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989a6ce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989a6ce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a88ad15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3.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Тайминг: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Длительность 10 минут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Викторина в презентации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Какая агрегатная функция используется для расчета суммы?</a:t>
            </a:r>
            <a:endParaRPr sz="2500"/>
          </a:p>
        </p:txBody>
      </p:sp>
      <p:sp>
        <p:nvSpPr>
          <p:cNvPr id="156" name="Google Shape;156;p27"/>
          <p:cNvSpPr txBox="1"/>
          <p:nvPr/>
        </p:nvSpPr>
        <p:spPr>
          <a:xfrm>
            <a:off x="652975" y="2494000"/>
            <a:ext cx="81072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Запрос для выборки первых 14 записей из таблицы «Users» имеет вид:</a:t>
            </a:r>
            <a:endParaRPr sz="2500"/>
          </a:p>
        </p:txBody>
      </p:sp>
      <p:sp>
        <p:nvSpPr>
          <p:cNvPr id="162" name="Google Shape;162;p28"/>
          <p:cNvSpPr txBox="1"/>
          <p:nvPr/>
        </p:nvSpPr>
        <p:spPr>
          <a:xfrm>
            <a:off x="652975" y="2494000"/>
            <a:ext cx="81072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LIMIT 14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LIMIT 14 FROM Users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Запрос для выборки первых 14 записей из таблицы «Users» имеет вид:</a:t>
            </a:r>
            <a:endParaRPr sz="2500"/>
          </a:p>
        </p:txBody>
      </p:sp>
      <p:sp>
        <p:nvSpPr>
          <p:cNvPr id="168" name="Google Shape;168;p29"/>
          <p:cNvSpPr txBox="1"/>
          <p:nvPr/>
        </p:nvSpPr>
        <p:spPr>
          <a:xfrm>
            <a:off x="652975" y="2494000"/>
            <a:ext cx="81072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* FROM Users LIMIT 14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LIMIT 14 FROM Users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* FROM USERS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629925" y="2643925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возрастанию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убыванию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ORDER BY всегда ставится в конце запроса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Неотсортированные никак уникальные ID продавцов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0" y="1570800"/>
            <a:ext cx="8466309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629925" y="2643925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возрастанию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Уникальные ID продавцов, отсортированные по убыванию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ORDER BY всегда ставится в конце запроса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Неотсортированные никак уникальные ID продавцов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0" y="1570800"/>
            <a:ext cx="8466309" cy="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 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88" name="Google Shape;188;p32"/>
          <p:cNvSpPr txBox="1"/>
          <p:nvPr/>
        </p:nvSpPr>
        <p:spPr>
          <a:xfrm>
            <a:off x="652975" y="29616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заказов сгруппированное по продавцам 2, 4 и 6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продавцов, у которых 2, 4 или 6 товаров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HAVING указывается до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для указания условия должно быть использовано WHERE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9490"/>
            <a:ext cx="9144003" cy="113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покажет следующий запрос: 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95" name="Google Shape;195;p33"/>
          <p:cNvSpPr txBox="1"/>
          <p:nvPr/>
        </p:nvSpPr>
        <p:spPr>
          <a:xfrm>
            <a:off x="652975" y="2961600"/>
            <a:ext cx="81072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количество заказов сгруппированное по продавцам 2, 4 и 6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продавцов, у которых 2, 4 или 6 товаров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HAVING указывается до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ничего, запрос составлен неверно, для указания условия должно быть использовано WHERE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9490"/>
            <a:ext cx="9144003" cy="113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ORDER BY. Табличка для работы </a:t>
            </a:r>
            <a:endParaRPr dirty="0"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540000" y="1207575"/>
            <a:ext cx="6063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поле1, поле2, ...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имя_таблицы 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условие</a:t>
            </a:r>
            <a:endParaRPr b="1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поле1, поле2, ... </a:t>
            </a: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ASC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b="1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</a:t>
            </a:r>
            <a:r>
              <a:rPr lang="ru-RU" b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663" y="2577375"/>
            <a:ext cx="6717915" cy="22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Операторы сортировки</a:t>
            </a:r>
            <a:endParaRPr dirty="0"/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540000" y="1505625"/>
            <a:ext cx="5899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1.	Выведите все записи, отсортированные по полю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age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 по возрастанию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2.	Выведите все записи, отсортированные по полю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name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3.	Выведите записи полей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name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",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surname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","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age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",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отсортированные по полю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name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 в алфавитном порядке по убыванию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4.	Выполните сортировку по полям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name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 и "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age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" по убыванию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2385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Операторы сортировки.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DISTINCT, LIMIT</a:t>
            </a:r>
            <a:endParaRPr dirty="0"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-67793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40000" y="1708650"/>
            <a:ext cx="406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u="sng" dirty="0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DISTINCT:</a:t>
            </a:r>
            <a:endParaRPr b="1" u="sng" dirty="0">
              <a:solidFill>
                <a:srgbClr val="4169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DISTINCT</a:t>
            </a:r>
            <a:r>
              <a:rPr lang="ru-RU" b="1" dirty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поле1, поле2, ... </a:t>
            </a:r>
            <a:endParaRPr b="1" dirty="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 dirty="0" err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имя_таблицы</a:t>
            </a:r>
            <a:r>
              <a:rPr lang="ru-RU" b="1" dirty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1" dirty="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39750" y="3063425"/>
            <a:ext cx="3970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u="sng" dirty="0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LIMIT:</a:t>
            </a:r>
            <a:endParaRPr b="1" u="sng" dirty="0">
              <a:solidFill>
                <a:srgbClr val="4169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4169E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</a:t>
            </a:r>
            <a:r>
              <a:rPr lang="ru-RU" b="1" dirty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[</a:t>
            </a:r>
            <a:r>
              <a:rPr lang="ru-RU" b="1" dirty="0" err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смещение_относительно_начала</a:t>
            </a:r>
            <a:r>
              <a:rPr lang="ru-RU" b="1" dirty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,]</a:t>
            </a:r>
            <a:endParaRPr b="1" dirty="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err="1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количество_извлекаемых_строк</a:t>
            </a:r>
            <a:endParaRPr b="1" dirty="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Операторы сортировки.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DISTINCT, LIMIT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 flipH="1">
            <a:off x="539725" y="1539850"/>
            <a:ext cx="6951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Выведите уникальные (неповторяющиеся) значения полей "</a:t>
            </a:r>
            <a:r>
              <a:rPr lang="ru-RU" dirty="0" err="1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name</a:t>
            </a:r>
            <a:r>
              <a:rPr lang="ru-RU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"</a:t>
            </a: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первые две первые записи из таблицы</a:t>
            </a: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3.	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Пропустите  первые 4 строки ("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" = 1, "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" = 2,"id" = 3,"id" = 4) и извлеките следующие 3 строки ("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" = 5, "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" = 6, "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" = 7)</a:t>
            </a: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4*. 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	Пропустите две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последнии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строки (где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=12,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=11) и извлекаются следующие за ними 3 строки (где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=10,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=9, </a:t>
            </a:r>
            <a:r>
              <a:rPr lang="ru-RU" dirty="0" err="1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rgbClr val="050C26"/>
                </a:solidFill>
                <a:latin typeface="IBM Plex Sans"/>
                <a:ea typeface="IBM Plex Sans"/>
                <a:cs typeface="IBM Plex Sans"/>
                <a:sym typeface="IBM Plex Sans"/>
              </a:rPr>
              <a:t>=8)</a:t>
            </a: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50C2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Агрегатные функции. Таблица для работы</a:t>
            </a:r>
            <a:endParaRPr dirty="0"/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 flipH="1">
            <a:off x="540000" y="1224625"/>
            <a:ext cx="78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575" y="1593925"/>
            <a:ext cx="4701091" cy="32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67359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Агрегатные функции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5972" y="7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 flipH="1">
            <a:off x="540000" y="1224625"/>
            <a:ext cx="78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40000" y="1653275"/>
            <a:ext cx="6522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1.	Рассчитайте общее количество всех страниц 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dialy_typing_pages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2.	Выведите общее количество напечатанных страниц каждым человеком (с помощью предложения GROUP BY) 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3.	Посчитайте количество записей в таблице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4.	Выведите количество имен, которые являются уникальными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5. 	Найдите среднее арифметическое по количеству ежедневных страниц для набора (</a:t>
            </a:r>
            <a:r>
              <a:rPr lang="ru-RU" dirty="0" err="1">
                <a:latin typeface="IBM Plex Sans"/>
                <a:ea typeface="IBM Plex Sans"/>
                <a:cs typeface="IBM Plex Sans"/>
                <a:sym typeface="IBM Plex Sans"/>
              </a:rPr>
              <a:t>daily_typing_pages</a:t>
            </a: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502500" y="360375"/>
            <a:ext cx="58554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GROUP BY</a:t>
            </a:r>
            <a:endParaRPr dirty="0"/>
          </a:p>
        </p:txBody>
      </p:sp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502500" y="990750"/>
            <a:ext cx="469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* </a:t>
            </a:r>
            <a:r>
              <a:rPr lang="ru-RU" b="1" dirty="0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имя_таблицы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WHERE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условие 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>
                <a:solidFill>
                  <a:srgbClr val="39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BY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поле_для_группировки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59" name="Google Shape;259;p41"/>
          <p:cNvGraphicFramePr/>
          <p:nvPr/>
        </p:nvGraphicFramePr>
        <p:xfrm>
          <a:off x="502500" y="2143125"/>
          <a:ext cx="7239000" cy="2775331"/>
        </p:xfrm>
        <a:graphic>
          <a:graphicData uri="http://schemas.openxmlformats.org/drawingml/2006/table">
            <a:tbl>
              <a:tblPr>
                <a:noFill/>
                <a:tableStyleId>{350F08A6-78A4-48B0-A380-CD165F54962C}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age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salary</a:t>
                      </a:r>
                      <a:endParaRPr sz="1200"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endParaRPr sz="12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Дима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Петя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Вася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23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Коля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Иван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ru-RU" sz="1200">
                          <a:solidFill>
                            <a:srgbClr val="33333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2000</a:t>
                      </a:r>
                      <a:endParaRPr sz="1200">
                        <a:solidFill>
                          <a:srgbClr val="33333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/>
          </p:nvPr>
        </p:nvSpPr>
        <p:spPr>
          <a:xfrm>
            <a:off x="502500" y="360375"/>
            <a:ext cx="2263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GROUP BY</a:t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539750" y="1276875"/>
            <a:ext cx="57162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Для каждой группы  найдите суммарную зарплату 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Найдите максимальную заработную плату внутри группы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Сгруппируйте поля по возрасту (будет 3 группы - 23 года, 24 года и 25 лет). Найдите минимальную заработную плату внутри группы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539750" y="284525"/>
            <a:ext cx="6520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HAVING</a:t>
            </a:r>
            <a:endParaRPr dirty="0"/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6" name="Google Shape;276;p43"/>
          <p:cNvSpPr txBox="1">
            <a:spLocks noGrp="1"/>
          </p:cNvSpPr>
          <p:nvPr>
            <p:ph type="subTitle" idx="2"/>
          </p:nvPr>
        </p:nvSpPr>
        <p:spPr>
          <a:xfrm>
            <a:off x="539750" y="1156925"/>
            <a:ext cx="6290100" cy="3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rgbClr val="3900FF"/>
                </a:solidFill>
              </a:rPr>
              <a:t>GROUP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rgbClr val="3900FF"/>
                </a:solidFill>
              </a:rPr>
              <a:t>BY</a:t>
            </a:r>
            <a:r>
              <a:rPr lang="ru-RU" dirty="0">
                <a:solidFill>
                  <a:schemeClr val="dk1"/>
                </a:solidFill>
              </a:rPr>
              <a:t> поле </a:t>
            </a:r>
            <a:r>
              <a:rPr lang="ru-RU" dirty="0">
                <a:solidFill>
                  <a:srgbClr val="3900FF"/>
                </a:solidFill>
              </a:rPr>
              <a:t>HAVING</a:t>
            </a:r>
            <a:r>
              <a:rPr lang="ru-RU" dirty="0">
                <a:solidFill>
                  <a:schemeClr val="dk1"/>
                </a:solidFill>
              </a:rPr>
              <a:t> условие</a:t>
            </a:r>
            <a:endParaRPr dirty="0">
              <a:solidFill>
                <a:srgbClr val="808080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 dirty="0">
                <a:solidFill>
                  <a:schemeClr val="dk1"/>
                </a:solidFill>
              </a:rPr>
              <a:t>Задания: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</a:rPr>
              <a:t>1.	Выведите  только те строки, в которых суммарная зарплата больше или равна 1000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</a:rPr>
              <a:t>2. 	Выведите только те группы, в которых количество строк меньше или равно двум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</a:rPr>
              <a:t>3.	Выведите только те группы, в которых количество строк меньше или равно двум. Для решения используйте оператор “BETWEEN”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</a:rPr>
              <a:t>4.*	Выведите только те группы, в которых количество строк меньше или равно двум. Для решения используйте оператор “IN”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>
            <a:off x="0" y="0"/>
            <a:ext cx="8439900" cy="5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  ТАБЛИЦА 1:  ПРОДАВЦЫ (SALESPEOPLE)  ================  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  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snum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sname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   | 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comm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--------|-----------|--------------|----------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1001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Peel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|  London      |    .12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1002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Serres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 San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Jose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   .13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1004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Motika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 London      |    .11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1007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Rifkin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Barcelona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   .15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1003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Axelrod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 New York    |    .10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  ТАБЛИЦА 2:  ЗАКАЗЧИКИ (CUSTOMERS)  ===============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cnum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cname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snum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-------|------------|---------|--------|------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2001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Hoffman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London  |   100  | 1001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2002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Giovanni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Rome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  200  | 1003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2003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Liu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SanJose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|   200  | 1002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2004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Grass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| Berlin  |   300  | 1002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2006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Clemens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London  |   100  | 1001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2008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Cisneros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SanJose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|   300  | 1007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2007  |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Pereira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Rome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  100  | 1004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0" y="0"/>
            <a:ext cx="84399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  ТАБЛИЦА 3:   ЗАКАЗЫ (ORDERS)   ==================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onum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|  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amt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  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odate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cnum</a:t>
            </a: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ru-RU" sz="1000" b="1" dirty="0" err="1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snum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-------|-----------|-------------|------|------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3001  |    18.69  |  10/03/1990 | 2008 | 1007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3003  |   767.19  |  10/03/1990 | 2001 | 1001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3002  |  1900.10  |  10/03/1990 | 2007 | 1004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3005  |  5160.45  |  10/03/1990 | 2003 | 1002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3006  |  1098.16  |  10/03/1990 | 2008 | 1007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3009  |  1713.23  |  10/04/1990 | 2002 | 1003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3007  |    75.75  |  10/04/1990 | 2004 | 1002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3008  |  4723.00  |  10/05/1990 | 2006 | 1001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3010  |  1309.95  |  10/06/1990 | 2004 | 1002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	3011  |  9891.88  |  10/06/1990 | 2006 | 1001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 b="1" dirty="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	-----------------------------------------------</a:t>
            </a: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 b="1" dirty="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2"/>
          </p:nvPr>
        </p:nvSpPr>
        <p:spPr>
          <a:xfrm>
            <a:off x="485375" y="125995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top, order, distinct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group by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Задания на where + having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7"/>
          <p:cNvSpPr txBox="1"/>
          <p:nvPr/>
        </p:nvSpPr>
        <p:spPr>
          <a:xfrm>
            <a:off x="554283" y="664285"/>
            <a:ext cx="80226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1.	 Напишите запрос, который вывел бы таблицу со столбцами в следующем порядке: </a:t>
            </a:r>
            <a:r>
              <a:rPr lang="ru-RU" sz="1200" dirty="0" err="1">
                <a:latin typeface="IBM Plex Sans"/>
                <a:ea typeface="IBM Plex Sans"/>
                <a:cs typeface="IBM Plex Sans"/>
                <a:sym typeface="IBM Plex Sans"/>
              </a:rPr>
              <a:t>city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200" dirty="0" err="1">
                <a:latin typeface="IBM Plex Sans"/>
                <a:ea typeface="IBM Plex Sans"/>
                <a:cs typeface="IBM Plex Sans"/>
                <a:sym typeface="IBM Plex Sans"/>
              </a:rPr>
              <a:t>sname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200" dirty="0" err="1">
                <a:latin typeface="IBM Plex Sans"/>
                <a:ea typeface="IBM Plex Sans"/>
                <a:cs typeface="IBM Plex Sans"/>
                <a:sym typeface="IBM Plex Sans"/>
              </a:rPr>
              <a:t>snum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200" dirty="0" err="1">
                <a:latin typeface="IBM Plex Sans"/>
                <a:ea typeface="IBM Plex Sans"/>
                <a:cs typeface="IBM Plex Sans"/>
                <a:sym typeface="IBM Plex Sans"/>
              </a:rPr>
              <a:t>comm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(к первой или второй таблице, используя SELECT)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2.	 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команду SELECT, которая вывела бы оценку(</a:t>
            </a:r>
            <a:r>
              <a:rPr lang="ru-RU" sz="1200" dirty="0" err="1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rating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), сопровождаемую именем каждого заказчика в городе San </a:t>
            </a:r>
            <a:r>
              <a:rPr lang="ru-RU" sz="1200" dirty="0" err="1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Jose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(“заказчики”)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3.	 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вывел бы значения </a:t>
            </a:r>
            <a:r>
              <a:rPr lang="ru-RU" sz="1200" dirty="0" err="1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snum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всех продавцов из таблицы заказов без каких бы то ни было повторений. (уникальные значения в  “</a:t>
            </a:r>
            <a:r>
              <a:rPr lang="ru-RU" sz="1200" dirty="0" err="1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snum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 “Продавцы”)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4*. 	Напишите запрос, который бы выбирал заказчиков, чьи имена начинаются с буквы G. Используется оператор "LIKE": (“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заказчики”) 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https://dev.mysql.com/doc/refman/8.0/en/string-comparison-functions.html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5. 	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может дать вам все заказы со значениями суммы выше чем $1,000.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(“Заказы”, “</a:t>
            </a:r>
            <a:r>
              <a:rPr lang="ru-RU" sz="12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amt</a:t>
            </a: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”  - сумма)</a:t>
            </a:r>
            <a:endParaRPr sz="1200" dirty="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6.	Напишите запрос который выбрал бы наименьшую сумму заказа.</a:t>
            </a:r>
            <a:endParaRPr sz="1200" dirty="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(Из поля “</a:t>
            </a:r>
            <a:r>
              <a:rPr lang="ru-RU" sz="1200" dirty="0" err="1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amt</a:t>
            </a: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 - сумма в таблице “Заказы” выбрать наименьшее значение)</a:t>
            </a:r>
            <a:endParaRPr sz="1200" dirty="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>
                <a:solidFill>
                  <a:srgbClr val="24292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7. 	Напишите запрос к таблице “Заказчики”, который может показать всех заказчиков, у которых рейтинг больше 100 и они находятся не в Риме.</a:t>
            </a:r>
            <a:endParaRPr sz="1200" dirty="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24292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539750" y="1107075"/>
            <a:ext cx="46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603100" y="510763"/>
            <a:ext cx="58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Таблица для работы (из классной работы)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63" y="1021250"/>
            <a:ext cx="6717915" cy="22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642950" y="3612700"/>
            <a:ext cx="6717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AutoNum type="arabicPeriod"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Отсортируйте поле “зарплата” в порядке убывания и возрастания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 Отсортируйте по возрастанию поле “Зарплата” и выведите 5 строк с наибольшей заработной платой (возможен подзапрос)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Выполните группировку всех сотрудников по специальности , суммарная зарплата которых превышает 100000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316" name="Google Shape;316;p4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973425" y="10128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агрегирующие функции?</a:t>
            </a:r>
            <a:endParaRPr sz="2500"/>
          </a:p>
        </p:txBody>
      </p:sp>
      <p:sp>
        <p:nvSpPr>
          <p:cNvPr id="126" name="Google Shape;126;p22"/>
          <p:cNvSpPr txBox="1"/>
          <p:nvPr/>
        </p:nvSpPr>
        <p:spPr>
          <a:xfrm>
            <a:off x="652975" y="2494000"/>
            <a:ext cx="81072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фильтруют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сортируют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работают с набором данных, превращая их в одно итоговое значение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суммируют все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973425" y="10128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агрегирующие функции?</a:t>
            </a:r>
            <a:endParaRPr sz="2500"/>
          </a:p>
        </p:txBody>
      </p:sp>
      <p:sp>
        <p:nvSpPr>
          <p:cNvPr id="132" name="Google Shape;132;p23"/>
          <p:cNvSpPr txBox="1"/>
          <p:nvPr/>
        </p:nvSpPr>
        <p:spPr>
          <a:xfrm>
            <a:off x="652975" y="2494000"/>
            <a:ext cx="8107200" cy="2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фильтруют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сортируют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функции, которые работают с набором данных, превращая их в одно итоговое значение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функции, которые суммируют все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Для подсчета количества записей в таблице «Persons» используется команда:</a:t>
            </a:r>
            <a:endParaRPr sz="2500"/>
          </a:p>
        </p:txBody>
      </p:sp>
      <p:sp>
        <p:nvSpPr>
          <p:cNvPr id="138" name="Google Shape;138;p24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 ROW IN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COUNT(*)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ROWS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SUM(*)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Для подсчета количества записей в таблице «Persons» используется команда:</a:t>
            </a:r>
            <a:endParaRPr sz="2500"/>
          </a:p>
        </p:txBody>
      </p:sp>
      <p:sp>
        <p:nvSpPr>
          <p:cNvPr id="144" name="Google Shape;144;p25"/>
          <p:cNvSpPr txBox="1"/>
          <p:nvPr/>
        </p:nvSpPr>
        <p:spPr>
          <a:xfrm>
            <a:off x="652975" y="2494000"/>
            <a:ext cx="8107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 ROW IN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COUNT(*) FROM Persons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ROWS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SUM(*) FROM Persons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Какая агрегатная функция используется для расчета суммы?</a:t>
            </a:r>
            <a:endParaRPr sz="2500"/>
          </a:p>
        </p:txBody>
      </p:sp>
      <p:sp>
        <p:nvSpPr>
          <p:cNvPr id="150" name="Google Shape;150;p26"/>
          <p:cNvSpPr txBox="1"/>
          <p:nvPr/>
        </p:nvSpPr>
        <p:spPr>
          <a:xfrm>
            <a:off x="652975" y="2494000"/>
            <a:ext cx="81072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COUNT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1635</Words>
  <Application>Microsoft Office PowerPoint</Application>
  <PresentationFormat>Экран (16:9)</PresentationFormat>
  <Paragraphs>245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IBM Plex Sans</vt:lpstr>
      <vt:lpstr>Courier New</vt:lpstr>
      <vt:lpstr>Calibri</vt:lpstr>
      <vt:lpstr>Arial</vt:lpstr>
      <vt:lpstr>IBM Plex Sans SemiBold</vt:lpstr>
      <vt:lpstr>Макет шаблона GB</vt:lpstr>
      <vt:lpstr>Базы данных и SQL</vt:lpstr>
      <vt:lpstr>Презентация PowerPoint</vt:lpstr>
      <vt:lpstr>План на сегодня:</vt:lpstr>
      <vt:lpstr>Quiz!</vt:lpstr>
      <vt:lpstr>Что такое агрегирующие функции?</vt:lpstr>
      <vt:lpstr>Что такое агрегирующие функции?</vt:lpstr>
      <vt:lpstr>Для подсчета количества записей в таблице «Persons» используется команда:</vt:lpstr>
      <vt:lpstr>Для подсчета количества записей в таблице «Persons» используется команда:</vt:lpstr>
      <vt:lpstr>Какая агрегатная функция используется для расчета суммы?</vt:lpstr>
      <vt:lpstr>Какая агрегатная функция используется для расчета суммы?</vt:lpstr>
      <vt:lpstr>Запрос для выборки первых 14 записей из таблицы «Users» имеет вид:</vt:lpstr>
      <vt:lpstr>Запрос для выборки первых 14 записей из таблицы «Users» имеет вид:</vt:lpstr>
      <vt:lpstr>Что покажет следующий запрос?  </vt:lpstr>
      <vt:lpstr>Что покажет следующий запрос?  </vt:lpstr>
      <vt:lpstr>Что покажет следующий запрос:  </vt:lpstr>
      <vt:lpstr>Что покажет следующий запрос:  </vt:lpstr>
      <vt:lpstr>ORDER BY. Табличка для работы </vt:lpstr>
      <vt:lpstr>Операторы сортировки</vt:lpstr>
      <vt:lpstr>Операторы сортировки.  DISTINCT, LIMIT</vt:lpstr>
      <vt:lpstr>Операторы сортировки.  DISTINCT, LIMIT </vt:lpstr>
      <vt:lpstr>Агрегатные функции. Таблица для работы</vt:lpstr>
      <vt:lpstr>Агрегатные функции</vt:lpstr>
      <vt:lpstr>Ваши вопросы?  Перерыв</vt:lpstr>
      <vt:lpstr>GROUP BY</vt:lpstr>
      <vt:lpstr>  </vt:lpstr>
      <vt:lpstr>HAVING</vt:lpstr>
      <vt:lpstr>Ваши вопросы?</vt:lpstr>
      <vt:lpstr>Презентация PowerPoint</vt:lpstr>
      <vt:lpstr>Презентация PowerPoint</vt:lpstr>
      <vt:lpstr>Презентация PowerPoint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cp:lastModifiedBy>Валерий Смекалов</cp:lastModifiedBy>
  <cp:revision>1</cp:revision>
  <dcterms:modified xsi:type="dcterms:W3CDTF">2023-04-26T18:30:54Z</dcterms:modified>
</cp:coreProperties>
</file>